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1" r:id="rId15"/>
    <p:sldId id="320" r:id="rId16"/>
    <p:sldId id="326" r:id="rId17"/>
    <p:sldId id="327" r:id="rId18"/>
    <p:sldId id="328" r:id="rId19"/>
    <p:sldId id="323" r:id="rId20"/>
    <p:sldId id="324" r:id="rId21"/>
    <p:sldId id="325" r:id="rId22"/>
    <p:sldId id="32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ramdabaghyan/interesting-visualizations-to-spending-scor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230" y="1000762"/>
            <a:ext cx="6905970" cy="2716625"/>
          </a:xfrm>
        </p:spPr>
        <p:txBody>
          <a:bodyPr>
            <a:noAutofit/>
          </a:bodyPr>
          <a:lstStyle/>
          <a:p>
            <a:r>
              <a:rPr lang="en-US" sz="9000" dirty="0">
                <a:latin typeface="Matura MT Script Capitals" panose="03020802060602070202" pitchFamily="66" charset="0"/>
              </a:rPr>
              <a:t>Customer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899" y="4731131"/>
            <a:ext cx="5408832" cy="190373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B SANTOSH KUMAR          18BCE10081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P NILE KRUPA SHEEL       18BCE10183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P C V V MOUNISH            18BCE10187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Thodupunoori MAHESH  18BCE10280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WANTA Kumar Oinam      18BCE10322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DHRITIMAN keot            18BCG10038                   </a:t>
            </a:r>
            <a:endParaRPr lang="en-IN" b="1" dirty="0">
              <a:latin typeface="MS PGothic" panose="020B0600070205080204" pitchFamily="34" charset="-128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02E03-3D45-47D1-BB31-4CD33F0B2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24" y="172006"/>
            <a:ext cx="11610021" cy="65306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FCE062-C77C-4189-AD39-CD35EF6FCFA7}"/>
              </a:ext>
            </a:extLst>
          </p:cNvPr>
          <p:cNvSpPr txBox="1"/>
          <p:nvPr/>
        </p:nvSpPr>
        <p:spPr>
          <a:xfrm>
            <a:off x="4200618" y="23299"/>
            <a:ext cx="4392966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Annual Income Visualization – Density Plot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9B0E6-CF2D-427E-A93B-45F40AC6E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6"/>
          <a:stretch/>
        </p:blipFill>
        <p:spPr>
          <a:xfrm>
            <a:off x="6800295" y="3653060"/>
            <a:ext cx="4927107" cy="26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87FF2-B432-45AB-BB40-13582C073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26" y="187540"/>
            <a:ext cx="11588319" cy="65184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0CED8-49D1-4700-8D68-1E0AD8D6236D}"/>
              </a:ext>
            </a:extLst>
          </p:cNvPr>
          <p:cNvSpPr txBox="1"/>
          <p:nvPr/>
        </p:nvSpPr>
        <p:spPr>
          <a:xfrm>
            <a:off x="4200618" y="5543"/>
            <a:ext cx="4392966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Spending Score Visualization – Histogram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7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6B2CEC-C080-4803-82F4-E4B7F31A8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05" y="137724"/>
            <a:ext cx="11670746" cy="65647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6FCD2-E069-4B24-AD7B-190960B8081B}"/>
              </a:ext>
            </a:extLst>
          </p:cNvPr>
          <p:cNvSpPr txBox="1"/>
          <p:nvPr/>
        </p:nvSpPr>
        <p:spPr>
          <a:xfrm>
            <a:off x="4200618" y="5543"/>
            <a:ext cx="4392966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Spending Score Visualization – Box Plot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3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9791CB-BFD2-4723-836B-6ECC167B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71" y="606935"/>
            <a:ext cx="7469988" cy="920025"/>
          </a:xfrm>
        </p:spPr>
        <p:txBody>
          <a:bodyPr>
            <a:normAutofit/>
          </a:bodyPr>
          <a:lstStyle/>
          <a:p>
            <a:r>
              <a:rPr lang="en-US" sz="5400" b="1" dirty="0"/>
              <a:t>K-Means Clustering</a:t>
            </a:r>
            <a:endParaRPr lang="en-IN" sz="5400" b="1" dirty="0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7DCF2C1A-F5D1-4713-BC16-D06D6DE91DE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25408" b="27971"/>
          <a:stretch/>
        </p:blipFill>
        <p:spPr>
          <a:xfrm>
            <a:off x="3453318" y="1976646"/>
            <a:ext cx="5285364" cy="6401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3B5A4E-8066-4448-B30C-40490175250D}"/>
              </a:ext>
            </a:extLst>
          </p:cNvPr>
          <p:cNvSpPr txBox="1"/>
          <p:nvPr/>
        </p:nvSpPr>
        <p:spPr>
          <a:xfrm>
            <a:off x="1027960" y="2617412"/>
            <a:ext cx="10136080" cy="1489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Imagine that we have some data something like this where we knew that we are supposed to put it into 3 clusters. So, by normal vision, we divide the data into 3 clusters in this way.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72FAD6-4C70-48B5-B215-FF2F6A5103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51642" y="3454449"/>
            <a:ext cx="5401233" cy="6897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A8AFC7-84A8-4DA5-BC54-EE3541A4C83B}"/>
              </a:ext>
            </a:extLst>
          </p:cNvPr>
          <p:cNvSpPr txBox="1"/>
          <p:nvPr/>
        </p:nvSpPr>
        <p:spPr>
          <a:xfrm>
            <a:off x="1103050" y="4144172"/>
            <a:ext cx="10377860" cy="126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 if the same clustering is done through a computer, let us see how it turns out to be,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1 – We need to identify the number of clusters we want to divide to (k). Here k = 3.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2 – Randomly select 3 distinct data points, and these are the initial clusters.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5227B-A01F-4941-ADB1-31F71649F60B}"/>
              </a:ext>
            </a:extLst>
          </p:cNvPr>
          <p:cNvPicPr/>
          <p:nvPr/>
        </p:nvPicPr>
        <p:blipFill rotWithShape="1">
          <a:blip r:embed="rId4"/>
          <a:srcRect t="25889" b="31156"/>
          <a:stretch/>
        </p:blipFill>
        <p:spPr>
          <a:xfrm>
            <a:off x="3319021" y="5642980"/>
            <a:ext cx="5731510" cy="459331"/>
          </a:xfrm>
          <a:prstGeom prst="rect">
            <a:avLst/>
          </a:prstGeom>
        </p:spPr>
      </p:pic>
      <p:pic>
        <p:nvPicPr>
          <p:cNvPr id="17" name="Picture 2" descr="Data Mining Cluster Analysis - Javatpoint">
            <a:extLst>
              <a:ext uri="{FF2B5EF4-FFF2-40B4-BE49-F238E27FC236}">
                <a16:creationId xmlns:a16="http://schemas.microsoft.com/office/drawing/2014/main" id="{C5B221B1-CB0E-4AD6-89A4-BD527337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497" y="410459"/>
            <a:ext cx="1750633" cy="13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6AE55D-9647-438F-8F9D-5ABC307B7BAF}"/>
              </a:ext>
            </a:extLst>
          </p:cNvPr>
          <p:cNvSpPr txBox="1"/>
          <p:nvPr/>
        </p:nvSpPr>
        <p:spPr>
          <a:xfrm>
            <a:off x="1005395" y="235699"/>
            <a:ext cx="9212803" cy="39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3 – Measure the distance between the 1</a:t>
            </a:r>
            <a:r>
              <a:rPr lang="en-US" sz="2000" baseline="30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point with the 3 initial clusters.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DC78A-AEE2-4B57-875E-A47238FB20F7}"/>
              </a:ext>
            </a:extLst>
          </p:cNvPr>
          <p:cNvPicPr/>
          <p:nvPr/>
        </p:nvPicPr>
        <p:blipFill rotWithShape="1">
          <a:blip r:embed="rId2"/>
          <a:srcRect t="9949"/>
          <a:stretch/>
        </p:blipFill>
        <p:spPr>
          <a:xfrm>
            <a:off x="3230245" y="754602"/>
            <a:ext cx="5731510" cy="1022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EB3E2-DF16-4C67-93E2-80F7C91FF4FC}"/>
              </a:ext>
            </a:extLst>
          </p:cNvPr>
          <p:cNvSpPr txBox="1"/>
          <p:nvPr/>
        </p:nvSpPr>
        <p:spPr>
          <a:xfrm>
            <a:off x="1005395" y="1988513"/>
            <a:ext cx="10553331" cy="832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4 – Assign the 1</a:t>
            </a:r>
            <a:r>
              <a:rPr lang="en-US" sz="2000" baseline="30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point to the nearest cluster.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 here, the nearest cluster is blue, so the 1</a:t>
            </a:r>
            <a:r>
              <a:rPr lang="en-US" sz="2000" baseline="30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point turns out to blue. </a:t>
            </a:r>
            <a:endParaRPr lang="en-IN" sz="2000" dirty="0">
              <a:latin typeface="Georgia" panose="020405020504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B3593-B89F-4619-A4F4-679C08230369}"/>
              </a:ext>
            </a:extLst>
          </p:cNvPr>
          <p:cNvPicPr/>
          <p:nvPr/>
        </p:nvPicPr>
        <p:blipFill rotWithShape="1">
          <a:blip r:embed="rId3"/>
          <a:srcRect t="27835"/>
          <a:stretch/>
        </p:blipFill>
        <p:spPr>
          <a:xfrm>
            <a:off x="3385354" y="2894663"/>
            <a:ext cx="5576401" cy="386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C4760-17B8-4061-A460-0C904DDF5B6A}"/>
              </a:ext>
            </a:extLst>
          </p:cNvPr>
          <p:cNvSpPr txBox="1"/>
          <p:nvPr/>
        </p:nvSpPr>
        <p:spPr>
          <a:xfrm>
            <a:off x="963473" y="3416762"/>
            <a:ext cx="10544453" cy="72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5 – We follow the same method for all the remaining data points and assign each data point to it’s nearest initial cluster accordingly.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E33E7F-76CA-4748-94E7-58DB668493A4}"/>
              </a:ext>
            </a:extLst>
          </p:cNvPr>
          <p:cNvPicPr/>
          <p:nvPr/>
        </p:nvPicPr>
        <p:blipFill rotWithShape="1">
          <a:blip r:embed="rId4"/>
          <a:srcRect t="19069" b="22056"/>
          <a:stretch/>
        </p:blipFill>
        <p:spPr>
          <a:xfrm>
            <a:off x="3363415" y="4236926"/>
            <a:ext cx="5731510" cy="3603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541CEC-EB78-4E85-8687-7416FD6DC4E4}"/>
              </a:ext>
            </a:extLst>
          </p:cNvPr>
          <p:cNvSpPr txBox="1"/>
          <p:nvPr/>
        </p:nvSpPr>
        <p:spPr>
          <a:xfrm>
            <a:off x="1014273" y="4606202"/>
            <a:ext cx="10233735" cy="39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6 – Now we calculate the mean of each cluster.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382A4E-8F75-4AEF-84AC-5ED769999245}"/>
              </a:ext>
            </a:extLst>
          </p:cNvPr>
          <p:cNvPicPr/>
          <p:nvPr/>
        </p:nvPicPr>
        <p:blipFill rotWithShape="1">
          <a:blip r:embed="rId5"/>
          <a:srcRect b="41100"/>
          <a:stretch/>
        </p:blipFill>
        <p:spPr>
          <a:xfrm>
            <a:off x="3398549" y="5079567"/>
            <a:ext cx="5731510" cy="3986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6F2DD7-ECAF-4C1D-8DA5-CC409B2DD58A}"/>
              </a:ext>
            </a:extLst>
          </p:cNvPr>
          <p:cNvSpPr txBox="1"/>
          <p:nvPr/>
        </p:nvSpPr>
        <p:spPr>
          <a:xfrm>
            <a:off x="514904" y="5508543"/>
            <a:ext cx="10884023" cy="72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7 – We measure each data point with the mean values and assign the data point to it’s nearest mean value initial cluster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25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F645D-6212-47AB-B028-BB824435B5A0}"/>
              </a:ext>
            </a:extLst>
          </p:cNvPr>
          <p:cNvPicPr/>
          <p:nvPr/>
        </p:nvPicPr>
        <p:blipFill rotWithShape="1">
          <a:blip r:embed="rId2"/>
          <a:srcRect t="14104" b="40554"/>
          <a:stretch/>
        </p:blipFill>
        <p:spPr>
          <a:xfrm>
            <a:off x="3319021" y="221942"/>
            <a:ext cx="5731510" cy="372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2B7D4-4690-4A2A-B857-CE1337D63092}"/>
              </a:ext>
            </a:extLst>
          </p:cNvPr>
          <p:cNvSpPr txBox="1"/>
          <p:nvPr/>
        </p:nvSpPr>
        <p:spPr>
          <a:xfrm>
            <a:off x="1036320" y="821689"/>
            <a:ext cx="10058400" cy="2023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8 – Even after this iteration, the cluster did not change with step 5.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 this concludes the K – Clustering method.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comparing the clustering we did by eye and that done by K-means clustering method, we notice the difference.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EAE79-F2FF-443F-ADFA-5D3900A99A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1289" y="2652822"/>
            <a:ext cx="4457818" cy="1552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8E161D-5EB2-4D52-A69F-F2B419290D66}"/>
              </a:ext>
            </a:extLst>
          </p:cNvPr>
          <p:cNvSpPr txBox="1"/>
          <p:nvPr/>
        </p:nvSpPr>
        <p:spPr>
          <a:xfrm>
            <a:off x="1015881" y="4278732"/>
            <a:ext cx="10676011" cy="72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way, K-means clustering is done with various initial cluster points and various mean values and takes the best clustering.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DBE104-125C-44AB-892C-BF5349F04FB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54460" y="5017764"/>
            <a:ext cx="5731510" cy="11995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2C220C-19DA-4EDA-A3AB-D0FCC2EBB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364" y="4853728"/>
            <a:ext cx="2309486" cy="13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6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F74EED9-79CE-4A33-9FAB-83883B066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76" y="242545"/>
            <a:ext cx="11487447" cy="646168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C7CED0-6885-40EA-BC91-35941E461615}"/>
              </a:ext>
            </a:extLst>
          </p:cNvPr>
          <p:cNvSpPr txBox="1"/>
          <p:nvPr/>
        </p:nvSpPr>
        <p:spPr>
          <a:xfrm>
            <a:off x="4280032" y="19235"/>
            <a:ext cx="3817884" cy="3757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K- Means Algorithm: Elbow Method</a:t>
            </a:r>
          </a:p>
        </p:txBody>
      </p:sp>
    </p:spTree>
    <p:extLst>
      <p:ext uri="{BB962C8B-B14F-4D97-AF65-F5344CB8AC3E}">
        <p14:creationId xmlns:p14="http://schemas.microsoft.com/office/powerpoint/2010/main" val="27515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FB83B-1372-4849-AADA-1857D30E3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02" y="139823"/>
            <a:ext cx="11663284" cy="65605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2501FB-FECC-43AC-AB8F-F29E21A36890}"/>
              </a:ext>
            </a:extLst>
          </p:cNvPr>
          <p:cNvSpPr txBox="1"/>
          <p:nvPr/>
        </p:nvSpPr>
        <p:spPr>
          <a:xfrm>
            <a:off x="4728810" y="0"/>
            <a:ext cx="2734380" cy="37085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Analyzing Cluster Results</a:t>
            </a:r>
          </a:p>
        </p:txBody>
      </p:sp>
    </p:spTree>
    <p:extLst>
      <p:ext uri="{BB962C8B-B14F-4D97-AF65-F5344CB8AC3E}">
        <p14:creationId xmlns:p14="http://schemas.microsoft.com/office/powerpoint/2010/main" val="1233954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4A2718-F290-4092-A3A9-439D5F5D2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4" r="1029"/>
          <a:stretch/>
        </p:blipFill>
        <p:spPr>
          <a:xfrm>
            <a:off x="7051830" y="506269"/>
            <a:ext cx="4880499" cy="2489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3522A-1178-47A9-A5C0-36B504651315}"/>
              </a:ext>
            </a:extLst>
          </p:cNvPr>
          <p:cNvSpPr txBox="1"/>
          <p:nvPr/>
        </p:nvSpPr>
        <p:spPr>
          <a:xfrm>
            <a:off x="355850" y="256471"/>
            <a:ext cx="6604244" cy="5624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spc="-5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From the graph, we see that clusters are plotted on the basis of spending score and annual income curve.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spc="-5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Cluster 1 - </a:t>
            </a:r>
            <a:r>
              <a:rPr lang="en-IN" sz="2000" dirty="0">
                <a:solidFill>
                  <a:srgbClr val="444444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This cluster denotes a low annual income and low spending score.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spc="-5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Cluster 2 - </a:t>
            </a:r>
            <a:r>
              <a:rPr lang="en-IN" sz="2000" dirty="0">
                <a:solidFill>
                  <a:srgbClr val="444444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These clusters represent the customer data with the </a:t>
            </a:r>
            <a:r>
              <a:rPr lang="en-IN" sz="2000" dirty="0">
                <a:solidFill>
                  <a:srgbClr val="444444"/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low </a:t>
            </a:r>
            <a:r>
              <a:rPr lang="en-IN" sz="2000" dirty="0">
                <a:solidFill>
                  <a:srgbClr val="444444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annual income salary and </a:t>
            </a:r>
            <a:r>
              <a:rPr lang="en-IN" sz="2000" dirty="0">
                <a:solidFill>
                  <a:srgbClr val="444444"/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en-IN" sz="2000" dirty="0">
                <a:solidFill>
                  <a:srgbClr val="444444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spending score.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spc="-5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Cluster 3 &amp; Cluster 4 - </a:t>
            </a:r>
            <a:r>
              <a:rPr lang="en-IN" sz="2000" dirty="0">
                <a:solidFill>
                  <a:srgbClr val="444444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This clusters represents the customer data having a medium annual income as well as a medium </a:t>
            </a:r>
            <a:r>
              <a:rPr lang="en-IN" sz="2000" dirty="0">
                <a:solidFill>
                  <a:srgbClr val="444444"/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spending score.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spc="-5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Cluster 5 - T</a:t>
            </a:r>
            <a:r>
              <a:rPr lang="en-IN" sz="2000" dirty="0">
                <a:solidFill>
                  <a:srgbClr val="444444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his cluster represents a high annual income and high spending score.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spc="-5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Cluster 6 - </a:t>
            </a:r>
            <a:r>
              <a:rPr lang="en-IN" sz="2000" dirty="0">
                <a:solidFill>
                  <a:srgbClr val="444444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This cluster denotes the customer data with </a:t>
            </a:r>
            <a:r>
              <a:rPr lang="en-IN" sz="2000" dirty="0">
                <a:solidFill>
                  <a:srgbClr val="444444"/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en-IN" sz="2000" dirty="0">
                <a:solidFill>
                  <a:srgbClr val="444444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annual income and low spending score.</a:t>
            </a:r>
            <a:endParaRPr lang="en-IN" sz="20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C90B6-9229-46E0-A45D-115F3046C5C2}"/>
              </a:ext>
            </a:extLst>
          </p:cNvPr>
          <p:cNvSpPr txBox="1"/>
          <p:nvPr/>
        </p:nvSpPr>
        <p:spPr>
          <a:xfrm>
            <a:off x="7111012" y="3429000"/>
            <a:ext cx="4880499" cy="2146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Result - Finally, we can assume that to increase the profits of the mall, the mall authorities should target people belonging to cluster 5 and cluster 3 alongside maintaining its standards to keep the people belonging to cluster 1 2 4 and 6 also.</a:t>
            </a:r>
            <a:endParaRPr lang="en-IN" sz="1600" b="1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6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B395-F054-4DED-8E0E-D93E72D25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776" y="2387970"/>
            <a:ext cx="6738448" cy="1917700"/>
          </a:xfrm>
        </p:spPr>
        <p:txBody>
          <a:bodyPr>
            <a:normAutofit/>
          </a:bodyPr>
          <a:lstStyle/>
          <a:p>
            <a:r>
              <a:rPr lang="en-IN" sz="8800" b="1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24593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DC0F-26C5-4964-B506-C9D6C39E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10" y="561811"/>
            <a:ext cx="9289594" cy="947393"/>
          </a:xfrm>
        </p:spPr>
        <p:txBody>
          <a:bodyPr>
            <a:normAutofit/>
          </a:bodyPr>
          <a:lstStyle/>
          <a:p>
            <a:r>
              <a:rPr lang="en-US" sz="5400" b="1" dirty="0"/>
              <a:t>Customer Segmentation :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4BB93-8785-4C56-9472-75882ABB9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9618"/>
            <a:ext cx="6903869" cy="4130039"/>
          </a:xfrm>
        </p:spPr>
        <p:txBody>
          <a:bodyPr>
            <a:normAutofit fontScale="92500"/>
          </a:bodyPr>
          <a:lstStyle/>
          <a:p>
            <a:r>
              <a:rPr lang="en-US" sz="2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Customer Segmentation is the process of division of customer base into several groups of individuals that share a similarity in different ways that are relevant to marketing such as gender, age, interests etc. </a:t>
            </a:r>
          </a:p>
          <a:p>
            <a:r>
              <a:rPr lang="en-US" sz="2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Companies aim to gain a deeper approach of the customer they are targeting. </a:t>
            </a:r>
          </a:p>
          <a:p>
            <a:r>
              <a:rPr lang="en-US" sz="2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Furthermore, through the data collected, companies can gain a deeper understanding of customer preferences as well as the requirements for discovering valuable segments that would reap them maximum profit. </a:t>
            </a:r>
            <a:endParaRPr lang="en-IN" sz="2200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Keys to Successful Customer Segmentation: CMB Insights | ITA Group">
            <a:extLst>
              <a:ext uri="{FF2B5EF4-FFF2-40B4-BE49-F238E27FC236}">
                <a16:creationId xmlns:a16="http://schemas.microsoft.com/office/drawing/2014/main" id="{159BBC12-DC03-4C03-A526-C78F7CF5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244" y="2932136"/>
            <a:ext cx="3523813" cy="2172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10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A98A2-F797-4949-AF4C-B80F9752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77" y="226135"/>
            <a:ext cx="10802645" cy="5979356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Using clustering techniques, companies can identify the several segments of customers allowing them to target the potential user base. </a:t>
            </a:r>
          </a:p>
          <a:p>
            <a:pPr algn="just"/>
            <a:r>
              <a:rPr lang="en-US" sz="2000" dirty="0">
                <a:effectLst/>
                <a:latin typeface="Georgia" panose="02040502050405020303" pitchFamily="18" charset="0"/>
              </a:rPr>
              <a:t>Clustering is the most common customer segmentation data mining techniques. In Cluster analysis, we gather a bunch of objects and separate them into groups of similar objects.</a:t>
            </a:r>
          </a:p>
          <a:p>
            <a:endParaRPr lang="en-US" sz="20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US" sz="20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Here we will make use of R implementation and the K-means clustering which is the essential algorithm for clustering unlabeled dataset.</a:t>
            </a:r>
          </a:p>
          <a:p>
            <a:r>
              <a:rPr lang="en-US" sz="2000" b="1" dirty="0">
                <a:solidFill>
                  <a:schemeClr val="tx2"/>
                </a:solidFill>
                <a:latin typeface="Georgia" panose="02040502050405020303" pitchFamily="18" charset="0"/>
              </a:rPr>
              <a:t>Objective: </a:t>
            </a:r>
          </a:p>
          <a:p>
            <a:r>
              <a:rPr lang="en-US" sz="2000" dirty="0">
                <a:solidFill>
                  <a:schemeClr val="tx2"/>
                </a:solidFill>
                <a:latin typeface="Georgia" panose="02040502050405020303" pitchFamily="18" charset="0"/>
              </a:rPr>
              <a:t>To categorize and segment customers into meaningful groups with respect to variables such as gender, age, income, spending score, etc. using R and K-Means clustering </a:t>
            </a:r>
          </a:p>
          <a:p>
            <a:r>
              <a:rPr lang="en-IN" sz="2000" b="1" dirty="0">
                <a:latin typeface="Georgia" panose="02040502050405020303" pitchFamily="18" charset="0"/>
              </a:rPr>
              <a:t>Dataset:</a:t>
            </a:r>
          </a:p>
          <a:p>
            <a:r>
              <a:rPr lang="en-IN" sz="2000" dirty="0">
                <a:solidFill>
                  <a:schemeClr val="tx1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https://www.kaggle.com/aramdabaghyan/interesting-visualizations-to-spending-score</a:t>
            </a:r>
            <a:endParaRPr lang="en-IN" sz="20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20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10E435-9A7C-4C31-B2A4-BF46BA6B6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3" y="268341"/>
            <a:ext cx="11427718" cy="6428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403839-7663-4152-A128-AF35BFB55FFF}"/>
              </a:ext>
            </a:extLst>
          </p:cNvPr>
          <p:cNvSpPr txBox="1"/>
          <p:nvPr/>
        </p:nvSpPr>
        <p:spPr>
          <a:xfrm>
            <a:off x="4582358" y="5543"/>
            <a:ext cx="2599677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Exploration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9933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0369F-E158-4E33-A8E2-01B26E74F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83" y="190208"/>
            <a:ext cx="11577654" cy="651243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D6F7CD-3F16-4A77-9ECB-20CC90DCE189}"/>
              </a:ext>
            </a:extLst>
          </p:cNvPr>
          <p:cNvSpPr txBox="1"/>
          <p:nvPr/>
        </p:nvSpPr>
        <p:spPr>
          <a:xfrm>
            <a:off x="4582358" y="5544"/>
            <a:ext cx="3318768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Gender Visualization – Bar Plot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0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27C56-93A0-48D6-BA2E-361F5A651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16" y="181871"/>
            <a:ext cx="11589580" cy="65191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C3C0E-8820-4A61-9A30-25BEEB31B4F1}"/>
              </a:ext>
            </a:extLst>
          </p:cNvPr>
          <p:cNvSpPr txBox="1"/>
          <p:nvPr/>
        </p:nvSpPr>
        <p:spPr>
          <a:xfrm>
            <a:off x="4582358" y="5544"/>
            <a:ext cx="3318768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Gender Visualization – Pie Chart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AD6864-9FF0-4695-81AF-D544FED6D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52" y="155358"/>
            <a:ext cx="11639612" cy="6547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E864D-ADA4-40D0-AB8A-9D47922308B4}"/>
              </a:ext>
            </a:extLst>
          </p:cNvPr>
          <p:cNvSpPr txBox="1"/>
          <p:nvPr/>
        </p:nvSpPr>
        <p:spPr>
          <a:xfrm>
            <a:off x="4582358" y="-3334"/>
            <a:ext cx="3318768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 Visualization – Histogram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07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46B4D-3E80-4FDB-81A7-AD37AA184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40" y="212941"/>
            <a:ext cx="11529574" cy="64853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77066-C355-4007-9AE2-719E76DCA3A6}"/>
              </a:ext>
            </a:extLst>
          </p:cNvPr>
          <p:cNvSpPr txBox="1"/>
          <p:nvPr/>
        </p:nvSpPr>
        <p:spPr>
          <a:xfrm>
            <a:off x="4582358" y="-3334"/>
            <a:ext cx="3318768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 Visualization – Box Plot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0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6399F-44C0-406F-97B2-1FCB24A29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891" y="190619"/>
            <a:ext cx="11564217" cy="65048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C6F36-8F45-444C-987A-C7058DC9E077}"/>
              </a:ext>
            </a:extLst>
          </p:cNvPr>
          <p:cNvSpPr txBox="1"/>
          <p:nvPr/>
        </p:nvSpPr>
        <p:spPr>
          <a:xfrm>
            <a:off x="4209496" y="5543"/>
            <a:ext cx="418878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Annual Income Visualization - Histogram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5423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489</TotalTime>
  <Words>728</Words>
  <Application>Microsoft Office PowerPoint</Application>
  <PresentationFormat>Widescreen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MS PGothic</vt:lpstr>
      <vt:lpstr>Bookman Old Style</vt:lpstr>
      <vt:lpstr>Calibri</vt:lpstr>
      <vt:lpstr>Franklin Gothic Book</vt:lpstr>
      <vt:lpstr>Georgia</vt:lpstr>
      <vt:lpstr>Matura MT Script Capitals</vt:lpstr>
      <vt:lpstr>1_RetrospectVTI</vt:lpstr>
      <vt:lpstr>Customer Segmentation</vt:lpstr>
      <vt:lpstr>Customer Segmentation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Segmentation</dc:title>
  <dc:creator>nile krupasheel</dc:creator>
  <cp:lastModifiedBy>Wanta Oinam</cp:lastModifiedBy>
  <cp:revision>137</cp:revision>
  <dcterms:created xsi:type="dcterms:W3CDTF">2020-10-29T09:05:52Z</dcterms:created>
  <dcterms:modified xsi:type="dcterms:W3CDTF">2020-10-30T08:59:53Z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